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64" r:id="rId2"/>
    <p:sldId id="413" r:id="rId3"/>
    <p:sldId id="440" r:id="rId4"/>
    <p:sldId id="467" r:id="rId5"/>
    <p:sldId id="441" r:id="rId6"/>
    <p:sldId id="466" r:id="rId7"/>
    <p:sldId id="465" r:id="rId8"/>
    <p:sldId id="448" r:id="rId9"/>
    <p:sldId id="470" r:id="rId10"/>
    <p:sldId id="462" r:id="rId11"/>
    <p:sldId id="474" r:id="rId12"/>
    <p:sldId id="476" r:id="rId13"/>
    <p:sldId id="478" r:id="rId14"/>
    <p:sldId id="477" r:id="rId15"/>
    <p:sldId id="471" r:id="rId16"/>
    <p:sldId id="473" r:id="rId17"/>
    <p:sldId id="481" r:id="rId18"/>
    <p:sldId id="480" r:id="rId19"/>
    <p:sldId id="472" r:id="rId20"/>
    <p:sldId id="464" r:id="rId21"/>
    <p:sldId id="468" r:id="rId22"/>
    <p:sldId id="479" r:id="rId23"/>
    <p:sldId id="469" r:id="rId24"/>
    <p:sldId id="434" r:id="rId25"/>
  </p:sldIdLst>
  <p:sldSz cx="10799763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40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F8AE"/>
    <a:srgbClr val="D2F0B6"/>
    <a:srgbClr val="F9F9AD"/>
    <a:srgbClr val="FFFF66"/>
    <a:srgbClr val="FFFFCC"/>
    <a:srgbClr val="D47D26"/>
    <a:srgbClr val="FF6600"/>
    <a:srgbClr val="FF9900"/>
    <a:srgbClr val="CCFFFF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1" autoAdjust="0"/>
    <p:restoredTop sz="94434" autoAdjust="0"/>
  </p:normalViewPr>
  <p:slideViewPr>
    <p:cSldViewPr>
      <p:cViewPr varScale="1">
        <p:scale>
          <a:sx n="107" d="100"/>
          <a:sy n="107" d="100"/>
        </p:scale>
        <p:origin x="1206" y="108"/>
      </p:cViewPr>
      <p:guideLst>
        <p:guide orient="horz" pos="2160"/>
        <p:guide pos="340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328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19E7B17-C078-4C50-9935-3DE50FC9DB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5063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30250" y="685800"/>
            <a:ext cx="53975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5E4430F-96D5-4F5E-AF15-BF5EB88FA4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023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0250" y="685800"/>
            <a:ext cx="53975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E4430F-96D5-4F5E-AF15-BF5EB88FA4B6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16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E4430F-96D5-4F5E-AF15-BF5EB88FA4B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49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E4430F-96D5-4F5E-AF15-BF5EB88FA4B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582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E4430F-96D5-4F5E-AF15-BF5EB88FA4B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3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2130426"/>
            <a:ext cx="9179799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9965" y="3886200"/>
            <a:ext cx="7559834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8"/>
          <p:cNvSpPr>
            <a:spLocks noChangeShapeType="1"/>
          </p:cNvSpPr>
          <p:nvPr userDrawn="1"/>
        </p:nvSpPr>
        <p:spPr bwMode="auto">
          <a:xfrm>
            <a:off x="0" y="723900"/>
            <a:ext cx="10829762" cy="0"/>
          </a:xfrm>
          <a:prstGeom prst="line">
            <a:avLst/>
          </a:prstGeom>
          <a:noFill/>
          <a:ln w="57150" cmpd="thinThick">
            <a:solidFill>
              <a:srgbClr val="CC66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988" y="274638"/>
            <a:ext cx="9719787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9988" y="1600201"/>
            <a:ext cx="9719787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Box 10"/>
          <p:cNvSpPr txBox="1">
            <a:spLocks noChangeArrowheads="1"/>
          </p:cNvSpPr>
          <p:nvPr userDrawn="1"/>
        </p:nvSpPr>
        <p:spPr bwMode="auto">
          <a:xfrm>
            <a:off x="0" y="6553200"/>
            <a:ext cx="10799763" cy="304800"/>
          </a:xfrm>
          <a:prstGeom prst="rect">
            <a:avLst/>
          </a:prstGeom>
          <a:solidFill>
            <a:srgbClr val="CC6600">
              <a:alpha val="85001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50000"/>
              </a:spcBef>
              <a:defRPr/>
            </a:pPr>
            <a:endParaRPr lang="en-US" sz="1200" b="1" i="1"/>
          </a:p>
        </p:txBody>
      </p:sp>
      <p:sp>
        <p:nvSpPr>
          <p:cNvPr id="16" name="Text Box 5"/>
          <p:cNvSpPr txBox="1">
            <a:spLocks noChangeArrowheads="1"/>
          </p:cNvSpPr>
          <p:nvPr userDrawn="1"/>
        </p:nvSpPr>
        <p:spPr bwMode="auto">
          <a:xfrm>
            <a:off x="2609943" y="6572250"/>
            <a:ext cx="5669876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200" b="1" dirty="0">
                <a:latin typeface="Sabon LT Std" panose="02020602060506020403" pitchFamily="18" charset="0"/>
              </a:rPr>
              <a:t>MANIPAL SCHOOL OF</a:t>
            </a:r>
            <a:r>
              <a:rPr lang="en-US" sz="1200" b="1" baseline="0" dirty="0">
                <a:latin typeface="Sabon LT Std" panose="02020602060506020403" pitchFamily="18" charset="0"/>
              </a:rPr>
              <a:t> INFORMATION SCIENCES</a:t>
            </a:r>
            <a:r>
              <a:rPr lang="en-US" sz="1200" b="1" dirty="0">
                <a:latin typeface="Sabon LT Std" panose="02020602060506020403" pitchFamily="18" charset="0"/>
              </a:rPr>
              <a:t>, MAHE</a:t>
            </a:r>
            <a:r>
              <a:rPr lang="en-US" sz="1200" b="1" baseline="0" dirty="0">
                <a:latin typeface="Sabon LT Std" panose="02020602060506020403" pitchFamily="18" charset="0"/>
              </a:rPr>
              <a:t> -</a:t>
            </a:r>
            <a:r>
              <a:rPr lang="en-US" sz="1200" b="1" dirty="0">
                <a:latin typeface="Sabon LT Std" panose="02020602060506020403" pitchFamily="18" charset="0"/>
              </a:rPr>
              <a:t> MANIPAL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70886" y="6550223"/>
            <a:ext cx="1214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4FF2BDA-0CCF-4808-8004-9C3749E0E8B5}" type="datetime1">
              <a:rPr lang="en-IN" sz="1400" b="1" smtClean="0">
                <a:latin typeface="Sabon LT Std" panose="02020602060506020403" pitchFamily="18" charset="0"/>
              </a:rPr>
              <a:pPr/>
              <a:t>22-04-2025</a:t>
            </a:fld>
            <a:endParaRPr lang="en-IN" sz="1400" b="1" dirty="0">
              <a:latin typeface="Sabon LT Std" panose="02020602060506020403" pitchFamily="18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8823623" y="6549395"/>
            <a:ext cx="1965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Sabon LT Std" panose="02020602060506020403" pitchFamily="18" charset="0"/>
              </a:rPr>
              <a:t>Project</a:t>
            </a:r>
            <a:r>
              <a:rPr lang="en-IN" sz="1400" dirty="0"/>
              <a:t> </a:t>
            </a:r>
            <a:fld id="{2B6BCCB2-68F9-4474-BBCE-CCA9053E752F}" type="slidenum">
              <a:rPr lang="en-IN" sz="1400" b="1" smtClean="0">
                <a:latin typeface="Sabon LT Std" panose="02020602060506020403" pitchFamily="18" charset="0"/>
              </a:rPr>
              <a:pPr/>
              <a:t>‹#›</a:t>
            </a:fld>
            <a:endParaRPr lang="en-IN" sz="1400" b="1" dirty="0">
              <a:latin typeface="Sabon LT Std" panose="02020602060506020403" pitchFamily="18" charset="0"/>
            </a:endParaRPr>
          </a:p>
        </p:txBody>
      </p:sp>
      <p:pic>
        <p:nvPicPr>
          <p:cNvPr id="10" name="Picture 9" descr="A sign in the dark&#10;&#10;Description generated with very high confidence">
            <a:extLst>
              <a:ext uri="{FF2B5EF4-FFF2-40B4-BE49-F238E27FC236}">
                <a16:creationId xmlns:a16="http://schemas.microsoft.com/office/drawing/2014/main" id="{3D44CB01-1FE1-4FBB-9269-80BD254564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6" y="0"/>
            <a:ext cx="2088635" cy="6184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8"/>
          <p:cNvSpPr>
            <a:spLocks noChangeShapeType="1"/>
          </p:cNvSpPr>
          <p:nvPr userDrawn="1"/>
        </p:nvSpPr>
        <p:spPr bwMode="auto">
          <a:xfrm>
            <a:off x="0" y="723900"/>
            <a:ext cx="10829762" cy="0"/>
          </a:xfrm>
          <a:prstGeom prst="line">
            <a:avLst/>
          </a:prstGeom>
          <a:noFill/>
          <a:ln w="57150" cmpd="thinThick">
            <a:solidFill>
              <a:srgbClr val="CC66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29828" y="274639"/>
            <a:ext cx="2429947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9988" y="274639"/>
            <a:ext cx="7109844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Box 10"/>
          <p:cNvSpPr txBox="1">
            <a:spLocks noChangeArrowheads="1"/>
          </p:cNvSpPr>
          <p:nvPr userDrawn="1"/>
        </p:nvSpPr>
        <p:spPr bwMode="auto">
          <a:xfrm>
            <a:off x="0" y="6553200"/>
            <a:ext cx="10799763" cy="304800"/>
          </a:xfrm>
          <a:prstGeom prst="rect">
            <a:avLst/>
          </a:prstGeom>
          <a:solidFill>
            <a:srgbClr val="CC6600">
              <a:alpha val="85001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50000"/>
              </a:spcBef>
              <a:defRPr/>
            </a:pPr>
            <a:endParaRPr lang="en-US" sz="1200" b="1" i="1"/>
          </a:p>
        </p:txBody>
      </p:sp>
      <p:sp>
        <p:nvSpPr>
          <p:cNvPr id="16" name="Text Box 5"/>
          <p:cNvSpPr txBox="1">
            <a:spLocks noChangeArrowheads="1"/>
          </p:cNvSpPr>
          <p:nvPr userDrawn="1"/>
        </p:nvSpPr>
        <p:spPr bwMode="auto">
          <a:xfrm>
            <a:off x="2609943" y="6572250"/>
            <a:ext cx="5669876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200" b="1" dirty="0">
                <a:latin typeface="Sabon LT Std" panose="02020602060506020403" pitchFamily="18" charset="0"/>
              </a:rPr>
              <a:t>MANIPAL SCHOOL OF</a:t>
            </a:r>
            <a:r>
              <a:rPr lang="en-US" sz="1200" b="1" baseline="0" dirty="0">
                <a:latin typeface="Sabon LT Std" panose="02020602060506020403" pitchFamily="18" charset="0"/>
              </a:rPr>
              <a:t> INFORMATION SCIENCES</a:t>
            </a:r>
            <a:r>
              <a:rPr lang="en-US" sz="1200" b="1" dirty="0">
                <a:latin typeface="Sabon LT Std" panose="02020602060506020403" pitchFamily="18" charset="0"/>
              </a:rPr>
              <a:t>, MAHE</a:t>
            </a:r>
            <a:r>
              <a:rPr lang="en-US" sz="1200" b="1" baseline="0" dirty="0">
                <a:latin typeface="Sabon LT Std" panose="02020602060506020403" pitchFamily="18" charset="0"/>
              </a:rPr>
              <a:t> -</a:t>
            </a:r>
            <a:r>
              <a:rPr lang="en-US" sz="1200" b="1" dirty="0">
                <a:latin typeface="Sabon LT Std" panose="02020602060506020403" pitchFamily="18" charset="0"/>
              </a:rPr>
              <a:t> MANIPAL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70886" y="6550223"/>
            <a:ext cx="1214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4FF2BDA-0CCF-4808-8004-9C3749E0E8B5}" type="datetime1">
              <a:rPr lang="en-IN" sz="1400" b="1" smtClean="0">
                <a:latin typeface="Sabon LT Std" panose="02020602060506020403" pitchFamily="18" charset="0"/>
              </a:rPr>
              <a:pPr/>
              <a:t>22-04-2025</a:t>
            </a:fld>
            <a:endParaRPr lang="en-IN" sz="1400" b="1" dirty="0">
              <a:latin typeface="Sabon LT Std" panose="02020602060506020403" pitchFamily="18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8823623" y="6549395"/>
            <a:ext cx="1965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Sabon LT Std" panose="02020602060506020403" pitchFamily="18" charset="0"/>
              </a:rPr>
              <a:t>Project</a:t>
            </a:r>
            <a:r>
              <a:rPr lang="en-IN" sz="1400" dirty="0"/>
              <a:t> </a:t>
            </a:r>
            <a:fld id="{2B6BCCB2-68F9-4474-BBCE-CCA9053E752F}" type="slidenum">
              <a:rPr lang="en-IN" sz="1400" b="1" smtClean="0">
                <a:latin typeface="Sabon LT Std" panose="02020602060506020403" pitchFamily="18" charset="0"/>
              </a:rPr>
              <a:pPr/>
              <a:t>‹#›</a:t>
            </a:fld>
            <a:endParaRPr lang="en-IN" sz="1400" b="1" dirty="0">
              <a:latin typeface="Sabon LT Std" panose="02020602060506020403" pitchFamily="18" charset="0"/>
            </a:endParaRPr>
          </a:p>
        </p:txBody>
      </p:sp>
      <p:pic>
        <p:nvPicPr>
          <p:cNvPr id="10" name="Picture 9" descr="A sign in the dark&#10;&#10;Description generated with very high confidence">
            <a:extLst>
              <a:ext uri="{FF2B5EF4-FFF2-40B4-BE49-F238E27FC236}">
                <a16:creationId xmlns:a16="http://schemas.microsoft.com/office/drawing/2014/main" id="{03228479-1D6A-4559-AB1D-0A9FDB4EE8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6" y="0"/>
            <a:ext cx="2088635" cy="6184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988" y="274638"/>
            <a:ext cx="9719787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988" y="1600201"/>
            <a:ext cx="9719787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107" y="4406901"/>
            <a:ext cx="9179799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07" y="2906713"/>
            <a:ext cx="9179799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988" y="274638"/>
            <a:ext cx="9719787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988" y="1600201"/>
            <a:ext cx="4769895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9880" y="1600201"/>
            <a:ext cx="4769895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988" y="274638"/>
            <a:ext cx="9719787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988" y="1535113"/>
            <a:ext cx="4771771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9988" y="2174875"/>
            <a:ext cx="4771771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86130" y="1535113"/>
            <a:ext cx="477364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86130" y="2174875"/>
            <a:ext cx="477364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988" y="274638"/>
            <a:ext cx="9719787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8"/>
          <p:cNvSpPr>
            <a:spLocks noChangeShapeType="1"/>
          </p:cNvSpPr>
          <p:nvPr userDrawn="1"/>
        </p:nvSpPr>
        <p:spPr bwMode="auto">
          <a:xfrm>
            <a:off x="0" y="723900"/>
            <a:ext cx="10829762" cy="0"/>
          </a:xfrm>
          <a:prstGeom prst="line">
            <a:avLst/>
          </a:prstGeom>
          <a:noFill/>
          <a:ln w="57150" cmpd="thinThick">
            <a:solidFill>
              <a:srgbClr val="CC66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Text Box 10"/>
          <p:cNvSpPr txBox="1">
            <a:spLocks noChangeArrowheads="1"/>
          </p:cNvSpPr>
          <p:nvPr userDrawn="1"/>
        </p:nvSpPr>
        <p:spPr bwMode="auto">
          <a:xfrm>
            <a:off x="-719" y="6553200"/>
            <a:ext cx="10799763" cy="304800"/>
          </a:xfrm>
          <a:prstGeom prst="rect">
            <a:avLst/>
          </a:prstGeom>
          <a:solidFill>
            <a:srgbClr val="CC6600">
              <a:alpha val="85001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50000"/>
              </a:spcBef>
              <a:defRPr/>
            </a:pPr>
            <a:endParaRPr lang="en-US" sz="1200" b="1" i="1"/>
          </a:p>
        </p:txBody>
      </p:sp>
      <p:sp>
        <p:nvSpPr>
          <p:cNvPr id="5" name="Text Box 5"/>
          <p:cNvSpPr txBox="1">
            <a:spLocks noChangeArrowheads="1"/>
          </p:cNvSpPr>
          <p:nvPr userDrawn="1"/>
        </p:nvSpPr>
        <p:spPr bwMode="auto">
          <a:xfrm>
            <a:off x="2609943" y="6572250"/>
            <a:ext cx="5669876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200" b="1" dirty="0">
                <a:latin typeface="Sabon LT Std" panose="02020602060506020403" pitchFamily="18" charset="0"/>
              </a:rPr>
              <a:t>MANIPAL SCHOOL OF</a:t>
            </a:r>
            <a:r>
              <a:rPr lang="en-US" sz="1200" b="1" baseline="0" dirty="0">
                <a:latin typeface="Sabon LT Std" panose="02020602060506020403" pitchFamily="18" charset="0"/>
              </a:rPr>
              <a:t> INFORMATION SCIENCES</a:t>
            </a:r>
            <a:r>
              <a:rPr lang="en-US" sz="1200" b="1" dirty="0">
                <a:latin typeface="Sabon LT Std" panose="02020602060506020403" pitchFamily="18" charset="0"/>
              </a:rPr>
              <a:t>, MAHE - MANIPAL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70886" y="6550223"/>
            <a:ext cx="1214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4FF2BDA-0CCF-4808-8004-9C3749E0E8B5}" type="datetime1">
              <a:rPr lang="en-IN" sz="1400" b="1" smtClean="0">
                <a:latin typeface="Sabon LT Std" panose="02020602060506020403" pitchFamily="18" charset="0"/>
              </a:rPr>
              <a:pPr/>
              <a:t>22-04-2025</a:t>
            </a:fld>
            <a:endParaRPr lang="en-IN" sz="1400" b="1" dirty="0">
              <a:latin typeface="Sabon LT Std" panose="02020602060506020403" pitchFamily="18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8823623" y="6549395"/>
            <a:ext cx="1965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Sabon LT Std" panose="02020602060506020403" pitchFamily="18" charset="0"/>
              </a:rPr>
              <a:t>Project</a:t>
            </a:r>
            <a:r>
              <a:rPr lang="en-IN" sz="1400" dirty="0"/>
              <a:t> </a:t>
            </a:r>
            <a:fld id="{2B6BCCB2-68F9-4474-BBCE-CCA9053E752F}" type="slidenum">
              <a:rPr lang="en-IN" sz="1400" b="1" smtClean="0">
                <a:latin typeface="Sabon LT Std" panose="02020602060506020403" pitchFamily="18" charset="0"/>
              </a:rPr>
              <a:pPr/>
              <a:t>‹#›</a:t>
            </a:fld>
            <a:endParaRPr lang="en-IN" sz="1400" b="1" dirty="0">
              <a:latin typeface="Sabon LT Std" panose="02020602060506020403" pitchFamily="18" charset="0"/>
            </a:endParaRPr>
          </a:p>
        </p:txBody>
      </p:sp>
      <p:pic>
        <p:nvPicPr>
          <p:cNvPr id="7" name="Picture 6" descr="A sign in the dark&#10;&#10;Description generated with very high confidence">
            <a:extLst>
              <a:ext uri="{FF2B5EF4-FFF2-40B4-BE49-F238E27FC236}">
                <a16:creationId xmlns:a16="http://schemas.microsoft.com/office/drawing/2014/main" id="{99AC11E8-FD3B-40F3-B55A-C0B10FA721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374"/>
            <a:ext cx="2609943" cy="772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8"/>
          <p:cNvSpPr>
            <a:spLocks noChangeShapeType="1"/>
          </p:cNvSpPr>
          <p:nvPr userDrawn="1"/>
        </p:nvSpPr>
        <p:spPr bwMode="auto">
          <a:xfrm>
            <a:off x="0" y="723900"/>
            <a:ext cx="10829762" cy="0"/>
          </a:xfrm>
          <a:prstGeom prst="line">
            <a:avLst/>
          </a:prstGeom>
          <a:noFill/>
          <a:ln w="57150" cmpd="thinThick">
            <a:solidFill>
              <a:srgbClr val="CC66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Text Box 10"/>
          <p:cNvSpPr txBox="1">
            <a:spLocks noChangeArrowheads="1"/>
          </p:cNvSpPr>
          <p:nvPr userDrawn="1"/>
        </p:nvSpPr>
        <p:spPr bwMode="auto">
          <a:xfrm>
            <a:off x="0" y="6553200"/>
            <a:ext cx="10799763" cy="304800"/>
          </a:xfrm>
          <a:prstGeom prst="rect">
            <a:avLst/>
          </a:prstGeom>
          <a:solidFill>
            <a:srgbClr val="CC6600">
              <a:alpha val="85001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50000"/>
              </a:spcBef>
              <a:defRPr/>
            </a:pPr>
            <a:endParaRPr lang="en-US" sz="1200" b="1" i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989" y="273050"/>
            <a:ext cx="355304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2407" y="273051"/>
            <a:ext cx="6037368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9989" y="1435101"/>
            <a:ext cx="355304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Box 5"/>
          <p:cNvSpPr txBox="1">
            <a:spLocks noChangeArrowheads="1"/>
          </p:cNvSpPr>
          <p:nvPr userDrawn="1"/>
        </p:nvSpPr>
        <p:spPr bwMode="auto">
          <a:xfrm>
            <a:off x="2609943" y="6572250"/>
            <a:ext cx="5669876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200" b="1" dirty="0">
                <a:latin typeface="Sabon LT Std" panose="02020602060506020403" pitchFamily="18" charset="0"/>
              </a:rPr>
              <a:t>MANIPAL SCHOOL OF</a:t>
            </a:r>
            <a:r>
              <a:rPr lang="en-US" sz="1200" b="1" baseline="0" dirty="0">
                <a:latin typeface="Sabon LT Std" panose="02020602060506020403" pitchFamily="18" charset="0"/>
              </a:rPr>
              <a:t> INFORMATION SCIENCES</a:t>
            </a:r>
            <a:r>
              <a:rPr lang="en-US" sz="1200" b="1" dirty="0">
                <a:latin typeface="Sabon LT Std" panose="02020602060506020403" pitchFamily="18" charset="0"/>
              </a:rPr>
              <a:t>, MAHE</a:t>
            </a:r>
            <a:r>
              <a:rPr lang="en-US" sz="1200" b="1" baseline="0" dirty="0">
                <a:latin typeface="Sabon LT Std" panose="02020602060506020403" pitchFamily="18" charset="0"/>
              </a:rPr>
              <a:t> -</a:t>
            </a:r>
            <a:r>
              <a:rPr lang="en-US" sz="1200" b="1" dirty="0">
                <a:latin typeface="Sabon LT Std" panose="02020602060506020403" pitchFamily="18" charset="0"/>
              </a:rPr>
              <a:t> MANIPAL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70886" y="6550223"/>
            <a:ext cx="1214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4FF2BDA-0CCF-4808-8004-9C3749E0E8B5}" type="datetime1">
              <a:rPr lang="en-IN" sz="1400" b="1" smtClean="0">
                <a:latin typeface="Sabon LT Std" panose="02020602060506020403" pitchFamily="18" charset="0"/>
              </a:rPr>
              <a:pPr/>
              <a:t>22-04-2025</a:t>
            </a:fld>
            <a:endParaRPr lang="en-IN" sz="1400" b="1" dirty="0">
              <a:latin typeface="Sabon LT Std" panose="02020602060506020403" pitchFamily="18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8823623" y="6549395"/>
            <a:ext cx="1965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Sabon LT Std" panose="02020602060506020403" pitchFamily="18" charset="0"/>
              </a:rPr>
              <a:t>Project</a:t>
            </a:r>
            <a:r>
              <a:rPr lang="en-IN" sz="1400" dirty="0"/>
              <a:t> </a:t>
            </a:r>
            <a:fld id="{2B6BCCB2-68F9-4474-BBCE-CCA9053E752F}" type="slidenum">
              <a:rPr lang="en-IN" sz="1400" b="1" smtClean="0">
                <a:latin typeface="Sabon LT Std" panose="02020602060506020403" pitchFamily="18" charset="0"/>
              </a:rPr>
              <a:pPr/>
              <a:t>‹#›</a:t>
            </a:fld>
            <a:endParaRPr lang="en-IN" sz="1400" b="1" dirty="0">
              <a:latin typeface="Sabon LT Std" panose="02020602060506020403" pitchFamily="18" charset="0"/>
            </a:endParaRPr>
          </a:p>
        </p:txBody>
      </p:sp>
      <p:pic>
        <p:nvPicPr>
          <p:cNvPr id="11" name="Picture 10" descr="A sign in the dark&#10;&#10;Description generated with very high confidence">
            <a:extLst>
              <a:ext uri="{FF2B5EF4-FFF2-40B4-BE49-F238E27FC236}">
                <a16:creationId xmlns:a16="http://schemas.microsoft.com/office/drawing/2014/main" id="{EA04BEC8-6F6B-40C9-A38F-02E85B06B9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6" y="0"/>
            <a:ext cx="2088635" cy="6184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8"/>
          <p:cNvSpPr>
            <a:spLocks noChangeShapeType="1"/>
          </p:cNvSpPr>
          <p:nvPr userDrawn="1"/>
        </p:nvSpPr>
        <p:spPr bwMode="auto">
          <a:xfrm>
            <a:off x="0" y="723900"/>
            <a:ext cx="10829762" cy="0"/>
          </a:xfrm>
          <a:prstGeom prst="line">
            <a:avLst/>
          </a:prstGeom>
          <a:noFill/>
          <a:ln w="57150" cmpd="thinThick">
            <a:solidFill>
              <a:srgbClr val="CC66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Text Box 10"/>
          <p:cNvSpPr txBox="1">
            <a:spLocks noChangeArrowheads="1"/>
          </p:cNvSpPr>
          <p:nvPr userDrawn="1"/>
        </p:nvSpPr>
        <p:spPr bwMode="auto">
          <a:xfrm>
            <a:off x="0" y="6543635"/>
            <a:ext cx="10799763" cy="314365"/>
          </a:xfrm>
          <a:prstGeom prst="rect">
            <a:avLst/>
          </a:prstGeom>
          <a:solidFill>
            <a:srgbClr val="CC6600">
              <a:alpha val="85001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50000"/>
              </a:spcBef>
              <a:defRPr/>
            </a:pPr>
            <a:endParaRPr lang="en-US" sz="1200" b="1" i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6829" y="4800600"/>
            <a:ext cx="6479858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16829" y="612775"/>
            <a:ext cx="6479858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16829" y="5367338"/>
            <a:ext cx="6479858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Box 5"/>
          <p:cNvSpPr txBox="1">
            <a:spLocks noChangeArrowheads="1"/>
          </p:cNvSpPr>
          <p:nvPr userDrawn="1"/>
        </p:nvSpPr>
        <p:spPr bwMode="auto">
          <a:xfrm>
            <a:off x="2609943" y="6572250"/>
            <a:ext cx="5669876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200" b="1" dirty="0">
                <a:latin typeface="Sabon LT Std" panose="02020602060506020403" pitchFamily="18" charset="0"/>
              </a:rPr>
              <a:t>MANIPAL SCHOOL OF</a:t>
            </a:r>
            <a:r>
              <a:rPr lang="en-US" sz="1200" b="1" baseline="0" dirty="0">
                <a:latin typeface="Sabon LT Std" panose="02020602060506020403" pitchFamily="18" charset="0"/>
              </a:rPr>
              <a:t> INFORMATION SCIENCES</a:t>
            </a:r>
            <a:r>
              <a:rPr lang="en-US" sz="1200" b="1" dirty="0">
                <a:latin typeface="Sabon LT Std" panose="02020602060506020403" pitchFamily="18" charset="0"/>
              </a:rPr>
              <a:t>, MAHE</a:t>
            </a:r>
            <a:r>
              <a:rPr lang="en-US" sz="1200" b="1" baseline="0" dirty="0">
                <a:latin typeface="Sabon LT Std" panose="02020602060506020403" pitchFamily="18" charset="0"/>
              </a:rPr>
              <a:t> -</a:t>
            </a:r>
            <a:r>
              <a:rPr lang="en-US" sz="1200" b="1" dirty="0">
                <a:latin typeface="Sabon LT Std" panose="02020602060506020403" pitchFamily="18" charset="0"/>
              </a:rPr>
              <a:t> MANIPAL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70886" y="6550223"/>
            <a:ext cx="1214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4FF2BDA-0CCF-4808-8004-9C3749E0E8B5}" type="datetime1">
              <a:rPr lang="en-IN" sz="1400" b="1" smtClean="0">
                <a:latin typeface="Sabon LT Std" panose="02020602060506020403" pitchFamily="18" charset="0"/>
              </a:rPr>
              <a:pPr/>
              <a:t>22-04-2025</a:t>
            </a:fld>
            <a:endParaRPr lang="en-IN" sz="1400" b="1" dirty="0">
              <a:latin typeface="Sabon LT Std" panose="02020602060506020403" pitchFamily="18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8823623" y="6549395"/>
            <a:ext cx="1965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Sabon LT Std" panose="02020602060506020403" pitchFamily="18" charset="0"/>
              </a:rPr>
              <a:t>Project</a:t>
            </a:r>
            <a:r>
              <a:rPr lang="en-IN" sz="1400" dirty="0"/>
              <a:t> </a:t>
            </a:r>
            <a:fld id="{2B6BCCB2-68F9-4474-BBCE-CCA9053E752F}" type="slidenum">
              <a:rPr lang="en-IN" sz="1400" b="1" smtClean="0">
                <a:latin typeface="Sabon LT Std" panose="02020602060506020403" pitchFamily="18" charset="0"/>
              </a:rPr>
              <a:pPr/>
              <a:t>‹#›</a:t>
            </a:fld>
            <a:endParaRPr lang="en-IN" sz="1400" b="1" dirty="0">
              <a:latin typeface="Sabon LT Std" panose="02020602060506020403" pitchFamily="18" charset="0"/>
            </a:endParaRPr>
          </a:p>
        </p:txBody>
      </p:sp>
      <p:pic>
        <p:nvPicPr>
          <p:cNvPr id="12" name="Picture 11" descr="A sign in the dark&#10;&#10;Description generated with very high confidence">
            <a:extLst>
              <a:ext uri="{FF2B5EF4-FFF2-40B4-BE49-F238E27FC236}">
                <a16:creationId xmlns:a16="http://schemas.microsoft.com/office/drawing/2014/main" id="{10F9D83D-ED4F-4F68-91DF-27D7E1A5F0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6" y="0"/>
            <a:ext cx="2088635" cy="6184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Line 8"/>
          <p:cNvSpPr>
            <a:spLocks noChangeShapeType="1"/>
          </p:cNvSpPr>
          <p:nvPr userDrawn="1"/>
        </p:nvSpPr>
        <p:spPr bwMode="auto">
          <a:xfrm>
            <a:off x="0" y="723900"/>
            <a:ext cx="10829762" cy="0"/>
          </a:xfrm>
          <a:prstGeom prst="line">
            <a:avLst/>
          </a:prstGeom>
          <a:noFill/>
          <a:ln w="57150" cmpd="thinThick">
            <a:solidFill>
              <a:srgbClr val="CC66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Text Box 10"/>
          <p:cNvSpPr txBox="1">
            <a:spLocks noChangeArrowheads="1"/>
          </p:cNvSpPr>
          <p:nvPr userDrawn="1"/>
        </p:nvSpPr>
        <p:spPr bwMode="auto">
          <a:xfrm>
            <a:off x="0" y="6553200"/>
            <a:ext cx="10799763" cy="304800"/>
          </a:xfrm>
          <a:prstGeom prst="rect">
            <a:avLst/>
          </a:prstGeom>
          <a:solidFill>
            <a:srgbClr val="CC6600">
              <a:alpha val="85001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50000"/>
              </a:spcBef>
              <a:defRPr/>
            </a:pPr>
            <a:endParaRPr lang="en-US" sz="1200" b="1" i="1"/>
          </a:p>
        </p:txBody>
      </p:sp>
      <p:sp>
        <p:nvSpPr>
          <p:cNvPr id="11" name="Text Box 5"/>
          <p:cNvSpPr txBox="1">
            <a:spLocks noChangeArrowheads="1"/>
          </p:cNvSpPr>
          <p:nvPr userDrawn="1"/>
        </p:nvSpPr>
        <p:spPr bwMode="auto">
          <a:xfrm>
            <a:off x="2609943" y="6572250"/>
            <a:ext cx="5669876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200" b="1" dirty="0">
                <a:latin typeface="Sabon LT Std" panose="02020602060506020403" pitchFamily="18" charset="0"/>
              </a:rPr>
              <a:t>MANIPAL SCHOOL OF</a:t>
            </a:r>
            <a:r>
              <a:rPr lang="en-US" sz="1200" b="1" baseline="0" dirty="0">
                <a:latin typeface="Sabon LT Std" panose="02020602060506020403" pitchFamily="18" charset="0"/>
              </a:rPr>
              <a:t> INFORMATION SCIENCES</a:t>
            </a:r>
            <a:r>
              <a:rPr lang="en-US" sz="1200" b="1" dirty="0">
                <a:latin typeface="Sabon LT Std" panose="02020602060506020403" pitchFamily="18" charset="0"/>
              </a:rPr>
              <a:t>, MAHE</a:t>
            </a:r>
            <a:r>
              <a:rPr lang="en-US" sz="1200" b="1" baseline="0" dirty="0">
                <a:latin typeface="Sabon LT Std" panose="02020602060506020403" pitchFamily="18" charset="0"/>
              </a:rPr>
              <a:t> -</a:t>
            </a:r>
            <a:r>
              <a:rPr lang="en-US" sz="1200" b="1" dirty="0">
                <a:latin typeface="Sabon LT Std" panose="02020602060506020403" pitchFamily="18" charset="0"/>
              </a:rPr>
              <a:t> MANIPAL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70886" y="6550223"/>
            <a:ext cx="1214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4FF2BDA-0CCF-4808-8004-9C3749E0E8B5}" type="datetime1">
              <a:rPr lang="en-IN" sz="1400" b="1" smtClean="0">
                <a:latin typeface="Sabon LT Std" panose="02020602060506020403" pitchFamily="18" charset="0"/>
              </a:rPr>
              <a:pPr/>
              <a:t>22-04-2025</a:t>
            </a:fld>
            <a:endParaRPr lang="en-IN" sz="1400" b="1" dirty="0">
              <a:latin typeface="Sabon LT Std" panose="02020602060506020403" pitchFamily="18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8823623" y="6549395"/>
            <a:ext cx="1965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Sabon LT Std" panose="02020602060506020403" pitchFamily="18" charset="0"/>
              </a:rPr>
              <a:t>Project</a:t>
            </a:r>
            <a:r>
              <a:rPr lang="en-IN" sz="1400" dirty="0"/>
              <a:t> </a:t>
            </a:r>
            <a:fld id="{2B6BCCB2-68F9-4474-BBCE-CCA9053E752F}" type="slidenum">
              <a:rPr lang="en-IN" sz="1400" b="1" smtClean="0">
                <a:latin typeface="Sabon LT Std" panose="02020602060506020403" pitchFamily="18" charset="0"/>
              </a:rPr>
              <a:pPr/>
              <a:t>‹#›</a:t>
            </a:fld>
            <a:endParaRPr lang="en-IN" sz="1400" b="1" dirty="0">
              <a:latin typeface="Sabon LT Std" panose="02020602060506020403" pitchFamily="18" charset="0"/>
            </a:endParaRPr>
          </a:p>
        </p:txBody>
      </p:sp>
      <p:pic>
        <p:nvPicPr>
          <p:cNvPr id="9" name="Picture 8" descr="A sign in the dark&#10;&#10;Description generated with very high confidence">
            <a:extLst>
              <a:ext uri="{FF2B5EF4-FFF2-40B4-BE49-F238E27FC236}">
                <a16:creationId xmlns:a16="http://schemas.microsoft.com/office/drawing/2014/main" id="{3550F69F-9161-4E22-9322-2C0D25799A0F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374"/>
            <a:ext cx="2609943" cy="77282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61" r:id="rId7"/>
    <p:sldLayoutId id="2147483662" r:id="rId8"/>
    <p:sldLayoutId id="2147483663" r:id="rId9"/>
    <p:sldLayoutId id="2147483664" r:id="rId10"/>
    <p:sldLayoutId id="2147483665" r:id="rId11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nning.com/books/effective-data-science-infrastructure" TargetMode="External"/><Relationship Id="rId2" Type="http://schemas.openxmlformats.org/officeDocument/2006/relationships/hyperlink" Target="https://huyenchip.com/ml-interviews-book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tensorflow.org/tutorials/images/classification" TargetMode="External"/><Relationship Id="rId5" Type="http://schemas.openxmlformats.org/officeDocument/2006/relationships/hyperlink" Target="https://github.com/EdIzaguirre/plant-object-detection" TargetMode="External"/><Relationship Id="rId4" Type="http://schemas.openxmlformats.org/officeDocument/2006/relationships/hyperlink" Target="https://towardsdatascience.com/streamlining-object-detection-with-metaflow-aws-and-weights-biases-b44a14cb2e11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4"/>
          <p:cNvSpPr txBox="1">
            <a:spLocks noChangeArrowheads="1"/>
          </p:cNvSpPr>
          <p:nvPr/>
        </p:nvSpPr>
        <p:spPr bwMode="auto">
          <a:xfrm>
            <a:off x="2504281" y="176213"/>
            <a:ext cx="73152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400" b="1" dirty="0">
                <a:solidFill>
                  <a:srgbClr val="D47D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 PROJECT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757493"/>
              </p:ext>
            </p:extLst>
          </p:nvPr>
        </p:nvGraphicFramePr>
        <p:xfrm>
          <a:off x="1151409" y="1484784"/>
          <a:ext cx="8534400" cy="4493096"/>
        </p:xfrm>
        <a:graphic>
          <a:graphicData uri="http://schemas.openxmlformats.org/drawingml/2006/table">
            <a:tbl>
              <a:tblPr/>
              <a:tblGrid>
                <a:gridCol w="2520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7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8464">
                  <a:extLst>
                    <a:ext uri="{9D8B030D-6E8A-4147-A177-3AD203B41FA5}">
                      <a16:colId xmlns:a16="http://schemas.microsoft.com/office/drawing/2014/main" val="2788499379"/>
                    </a:ext>
                  </a:extLst>
                </a:gridCol>
                <a:gridCol w="1998464">
                  <a:extLst>
                    <a:ext uri="{9D8B030D-6E8A-4147-A177-3AD203B41FA5}">
                      <a16:colId xmlns:a16="http://schemas.microsoft.com/office/drawing/2014/main" val="2004038616"/>
                    </a:ext>
                  </a:extLst>
                </a:gridCol>
              </a:tblGrid>
              <a:tr h="1512168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10"/>
                        </a:spcBef>
                        <a:spcAft>
                          <a:spcPts val="310"/>
                        </a:spcAft>
                      </a:pPr>
                      <a:r>
                        <a:rPr lang="en-US" sz="2000" b="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US" sz="2000" b="0" i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algn="l">
                        <a:spcBef>
                          <a:spcPts val="310"/>
                        </a:spcBef>
                        <a:spcAft>
                          <a:spcPts val="310"/>
                        </a:spcAft>
                      </a:pPr>
                      <a:endParaRPr lang="en-US" sz="2000" b="0" i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spcBef>
                          <a:spcPts val="310"/>
                        </a:spcBef>
                        <a:spcAft>
                          <a:spcPts val="310"/>
                        </a:spcAft>
                      </a:pPr>
                      <a:r>
                        <a:rPr lang="en-US" sz="2000" b="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Sneha V Shet</a:t>
                      </a:r>
                    </a:p>
                    <a:p>
                      <a:pPr marL="0" marR="0" algn="l">
                        <a:spcBef>
                          <a:spcPts val="310"/>
                        </a:spcBef>
                        <a:spcAft>
                          <a:spcPts val="310"/>
                        </a:spcAft>
                      </a:pPr>
                      <a:r>
                        <a:rPr lang="en-US" sz="2000" b="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Anushree S G</a:t>
                      </a:r>
                    </a:p>
                    <a:p>
                      <a:pPr marL="0" marR="0" algn="l">
                        <a:spcBef>
                          <a:spcPts val="310"/>
                        </a:spcBef>
                        <a:spcAft>
                          <a:spcPts val="310"/>
                        </a:spcAft>
                      </a:pPr>
                      <a:r>
                        <a:rPr lang="en-US" sz="2000" b="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Sufiya Taranum</a:t>
                      </a:r>
                    </a:p>
                    <a:p>
                      <a:pPr marL="0" marR="0" algn="l">
                        <a:spcBef>
                          <a:spcPts val="310"/>
                        </a:spcBef>
                        <a:spcAft>
                          <a:spcPts val="310"/>
                        </a:spcAft>
                      </a:pPr>
                      <a:r>
                        <a:rPr lang="en-US" sz="2000" b="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10"/>
                        </a:spcBef>
                        <a:spcAft>
                          <a:spcPts val="310"/>
                        </a:spcAft>
                      </a:pPr>
                      <a:r>
                        <a:rPr lang="en-US" sz="2000" b="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Registration Numbers</a:t>
                      </a:r>
                      <a:endParaRPr lang="en-US" sz="2000" b="0" i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310"/>
                        </a:spcBef>
                        <a:spcAft>
                          <a:spcPts val="310"/>
                        </a:spcAft>
                        <a:buNone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241058017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310"/>
                        </a:spcBef>
                        <a:spcAft>
                          <a:spcPts val="310"/>
                        </a:spcAft>
                        <a:buNone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+mn-ea"/>
                          <a:cs typeface="+mn-cs"/>
                        </a:rPr>
                        <a:t>241058028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310"/>
                        </a:spcBef>
                        <a:spcAft>
                          <a:spcPts val="310"/>
                        </a:spcAft>
                        <a:buNone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+mn-ea"/>
                          <a:cs typeface="+mn-cs"/>
                        </a:rPr>
                        <a:t>241058038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10"/>
                        </a:spcBef>
                        <a:spcAft>
                          <a:spcPts val="310"/>
                        </a:spcAft>
                      </a:pPr>
                      <a:r>
                        <a:rPr lang="en-US" sz="2000" b="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Branch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lvl="0" algn="l">
                        <a:spcBef>
                          <a:spcPts val="310"/>
                        </a:spcBef>
                        <a:spcAft>
                          <a:spcPts val="310"/>
                        </a:spcAft>
                        <a:buNone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Big Data Analytics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 algn="l">
                        <a:spcBef>
                          <a:spcPts val="310"/>
                        </a:spcBef>
                        <a:spcAft>
                          <a:spcPts val="310"/>
                        </a:spcAft>
                        <a:buNone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vl="0" algn="l">
                        <a:spcBef>
                          <a:spcPts val="310"/>
                        </a:spcBef>
                        <a:spcAft>
                          <a:spcPts val="310"/>
                        </a:spcAft>
                        <a:buNone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81560"/>
                  </a:ext>
                </a:extLst>
              </a:tr>
              <a:tr h="113553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10"/>
                        </a:spcBef>
                        <a:spcAft>
                          <a:spcPts val="310"/>
                        </a:spcAft>
                      </a:pPr>
                      <a:r>
                        <a:rPr lang="en-US" sz="2000" b="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</a:t>
                      </a:r>
                      <a:r>
                        <a:rPr lang="en-US" sz="2000" b="0" i="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Title</a:t>
                      </a:r>
                      <a:endParaRPr lang="en-US" sz="2000" b="0" i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Streamlining Object Detection using</a:t>
                      </a:r>
                      <a:r>
                        <a:rPr lang="en-IN" sz="2000" b="1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TensorFlow for Plant Disease classification.</a:t>
                      </a:r>
                      <a:endParaRPr lang="en-IN" sz="2000" b="1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064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10"/>
                        </a:spcBef>
                        <a:spcAft>
                          <a:spcPts val="310"/>
                        </a:spcAft>
                      </a:pPr>
                      <a:r>
                        <a:rPr lang="en-US" sz="2000" b="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Guide</a:t>
                      </a:r>
                      <a:endParaRPr lang="en-US" sz="2000" b="0" i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lvl="0" algn="l">
                        <a:spcBef>
                          <a:spcPts val="310"/>
                        </a:spcBef>
                        <a:spcAft>
                          <a:spcPts val="310"/>
                        </a:spcAft>
                        <a:buNone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Dr. Prathviraj 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A313F9-BB8D-44F1-9DB3-B36A5B02C958}"/>
              </a:ext>
            </a:extLst>
          </p:cNvPr>
          <p:cNvSpPr txBox="1"/>
          <p:nvPr/>
        </p:nvSpPr>
        <p:spPr>
          <a:xfrm>
            <a:off x="6912049" y="188640"/>
            <a:ext cx="3594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D47D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7F5B72-1C01-48AA-BB4B-F5D7980AD148}"/>
              </a:ext>
            </a:extLst>
          </p:cNvPr>
          <p:cNvSpPr txBox="1"/>
          <p:nvPr/>
        </p:nvSpPr>
        <p:spPr>
          <a:xfrm>
            <a:off x="647353" y="1772816"/>
            <a:ext cx="9433048" cy="4191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36761" y="5935180"/>
            <a:ext cx="4654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3: Image Classification with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08B36A-E840-E220-357F-B36511AE3DAB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458" y="893203"/>
            <a:ext cx="9612422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CFC233-429A-CF26-6D84-BF146C1ACC59}"/>
              </a:ext>
            </a:extLst>
          </p:cNvPr>
          <p:cNvPicPr>
            <a:picLocks noGrp="1"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7" t="88581" r="58127" b="2501"/>
          <a:stretch/>
        </p:blipFill>
        <p:spPr bwMode="auto">
          <a:xfrm>
            <a:off x="7084171" y="5220440"/>
            <a:ext cx="1586475" cy="18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EDE46F-7006-6AEE-84C0-8625629F1EE9}"/>
              </a:ext>
            </a:extLst>
          </p:cNvPr>
          <p:cNvPicPr>
            <a:picLocks noGrp="1"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7" t="88581" r="58127" b="2501"/>
          <a:stretch/>
        </p:blipFill>
        <p:spPr bwMode="auto">
          <a:xfrm>
            <a:off x="2951609" y="3501008"/>
            <a:ext cx="1869816" cy="2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A30D646-88DA-1837-EED7-40C784F0AEBF}"/>
              </a:ext>
            </a:extLst>
          </p:cNvPr>
          <p:cNvSpPr/>
          <p:nvPr/>
        </p:nvSpPr>
        <p:spPr>
          <a:xfrm>
            <a:off x="4967833" y="3742356"/>
            <a:ext cx="1224136" cy="1270819"/>
          </a:xfrm>
          <a:prstGeom prst="rect">
            <a:avLst/>
          </a:prstGeom>
          <a:solidFill>
            <a:srgbClr val="B1E36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CB9380-6A57-43CA-8AFA-CD0277C57CC5}"/>
              </a:ext>
            </a:extLst>
          </p:cNvPr>
          <p:cNvSpPr txBox="1"/>
          <p:nvPr/>
        </p:nvSpPr>
        <p:spPr>
          <a:xfrm>
            <a:off x="5122701" y="4005064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</a:t>
            </a:r>
            <a:r>
              <a:rPr lang="en-IN" b="1" dirty="0">
                <a:latin typeface="Bell MT" panose="02020503060305020303" pitchFamily="18" charset="0"/>
              </a:rPr>
              <a:t>CNN</a:t>
            </a:r>
          </a:p>
          <a:p>
            <a:r>
              <a:rPr lang="en-IN" b="1" dirty="0">
                <a:latin typeface="Bell MT" panose="02020503060305020303" pitchFamily="18" charset="0"/>
              </a:rPr>
              <a:t>Layers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17357E-37FB-4174-2FBB-40EC7DE72996}"/>
              </a:ext>
            </a:extLst>
          </p:cNvPr>
          <p:cNvSpPr txBox="1"/>
          <p:nvPr/>
        </p:nvSpPr>
        <p:spPr>
          <a:xfrm>
            <a:off x="3130433" y="1367996"/>
            <a:ext cx="1477360" cy="307777"/>
          </a:xfrm>
          <a:prstGeom prst="rect">
            <a:avLst/>
          </a:prstGeom>
          <a:solidFill>
            <a:srgbClr val="C7F8AE"/>
          </a:solidFill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Bell MT" panose="02020503060305020303" pitchFamily="18" charset="0"/>
              </a:rPr>
              <a:t>Data Collection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3C29AB-D1A1-2764-7D4A-93F7DA9FF9B4}"/>
              </a:ext>
            </a:extLst>
          </p:cNvPr>
          <p:cNvSpPr txBox="1"/>
          <p:nvPr/>
        </p:nvSpPr>
        <p:spPr>
          <a:xfrm>
            <a:off x="3087568" y="1829353"/>
            <a:ext cx="1477360" cy="307777"/>
          </a:xfrm>
          <a:prstGeom prst="rect">
            <a:avLst/>
          </a:prstGeom>
          <a:solidFill>
            <a:srgbClr val="C7F8AE"/>
          </a:solidFill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Bell MT" panose="02020503060305020303" pitchFamily="18" charset="0"/>
              </a:rPr>
              <a:t>Data Splitting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104EBD-12A9-042B-4FCA-EBB4172E415E}"/>
              </a:ext>
            </a:extLst>
          </p:cNvPr>
          <p:cNvSpPr txBox="1"/>
          <p:nvPr/>
        </p:nvSpPr>
        <p:spPr>
          <a:xfrm>
            <a:off x="3130365" y="2401497"/>
            <a:ext cx="1434563" cy="307777"/>
          </a:xfrm>
          <a:prstGeom prst="rect">
            <a:avLst/>
          </a:prstGeom>
          <a:solidFill>
            <a:srgbClr val="C7F8AE"/>
          </a:solidFill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Bell MT" panose="02020503060305020303" pitchFamily="18" charset="0"/>
              </a:rPr>
              <a:t>Image Resizing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770CA801-AE95-6AC2-4B9B-36512E415ADE}"/>
              </a:ext>
            </a:extLst>
          </p:cNvPr>
          <p:cNvSpPr/>
          <p:nvPr/>
        </p:nvSpPr>
        <p:spPr>
          <a:xfrm>
            <a:off x="3753044" y="2134054"/>
            <a:ext cx="146408" cy="307777"/>
          </a:xfrm>
          <a:prstGeom prst="down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588F1A-BB5D-4421-1821-B2F5E2CA6A82}"/>
              </a:ext>
            </a:extLst>
          </p:cNvPr>
          <p:cNvSpPr txBox="1"/>
          <p:nvPr/>
        </p:nvSpPr>
        <p:spPr>
          <a:xfrm>
            <a:off x="2984064" y="2853516"/>
            <a:ext cx="1839868" cy="307777"/>
          </a:xfrm>
          <a:prstGeom prst="rect">
            <a:avLst/>
          </a:prstGeom>
          <a:solidFill>
            <a:srgbClr val="C7F8AE"/>
          </a:solidFill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Bell MT" panose="02020503060305020303" pitchFamily="18" charset="0"/>
              </a:rPr>
              <a:t>Data Augmentation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42AA5B2-FC66-125B-43EB-C676B32114D2}"/>
              </a:ext>
            </a:extLst>
          </p:cNvPr>
          <p:cNvPicPr>
            <a:picLocks noGrp="1"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7" t="88581" r="58127" b="2501"/>
          <a:stretch/>
        </p:blipFill>
        <p:spPr bwMode="auto">
          <a:xfrm>
            <a:off x="7992169" y="4829877"/>
            <a:ext cx="1586475" cy="18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9352FEC-F6B4-5F81-ABA0-345C7CDF75E5}"/>
              </a:ext>
            </a:extLst>
          </p:cNvPr>
          <p:cNvSpPr txBox="1"/>
          <p:nvPr/>
        </p:nvSpPr>
        <p:spPr>
          <a:xfrm>
            <a:off x="8455609" y="4754109"/>
            <a:ext cx="1449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Bell MT" panose="02020503060305020303" pitchFamily="18" charset="0"/>
              </a:rPr>
              <a:t>Predicted class</a:t>
            </a:r>
          </a:p>
        </p:txBody>
      </p:sp>
    </p:spTree>
    <p:extLst>
      <p:ext uri="{BB962C8B-B14F-4D97-AF65-F5344CB8AC3E}">
        <p14:creationId xmlns:p14="http://schemas.microsoft.com/office/powerpoint/2010/main" val="139950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80201" y="188640"/>
            <a:ext cx="2519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D47D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DONE</a:t>
            </a:r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97" y="1372002"/>
            <a:ext cx="3583172" cy="378519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51570" y="896981"/>
            <a:ext cx="10441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1.CNN Model </a:t>
            </a: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3887713" y="1304641"/>
            <a:ext cx="3106084" cy="3785189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7198154" y="1680483"/>
            <a:ext cx="3590660" cy="3231068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5"/>
          <a:stretch>
            <a:fillRect/>
          </a:stretch>
        </p:blipFill>
        <p:spPr>
          <a:xfrm>
            <a:off x="4967834" y="5670540"/>
            <a:ext cx="5575750" cy="7200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517320" y="1012908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Classification report</a:t>
            </a:r>
          </a:p>
          <a:p>
            <a:r>
              <a:rPr lang="en-IN" dirty="0"/>
              <a:t>Training Accuracy 92%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67834" y="5301208"/>
            <a:ext cx="331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Testing Accuracy : 80%</a:t>
            </a:r>
          </a:p>
        </p:txBody>
      </p:sp>
    </p:spTree>
    <p:extLst>
      <p:ext uri="{BB962C8B-B14F-4D97-AF65-F5344CB8AC3E}">
        <p14:creationId xmlns:p14="http://schemas.microsoft.com/office/powerpoint/2010/main" val="404637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80201" y="188640"/>
            <a:ext cx="2519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D47D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DONE</a:t>
            </a:r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97" y="1372002"/>
            <a:ext cx="3583172" cy="378519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51570" y="896981"/>
            <a:ext cx="10441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1.CNN Model After Hyperparameter tuning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17320" y="1012908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Classification report</a:t>
            </a:r>
          </a:p>
          <a:p>
            <a:r>
              <a:rPr lang="en-IN" dirty="0"/>
              <a:t>Training Accuracy 93%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67834" y="5301208"/>
            <a:ext cx="331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Testing Accuracy : 94%</a:t>
            </a:r>
          </a:p>
        </p:txBody>
      </p:sp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3794743" y="1372002"/>
            <a:ext cx="3388995" cy="3785190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4"/>
          <a:stretch>
            <a:fillRect/>
          </a:stretch>
        </p:blipFill>
        <p:spPr>
          <a:xfrm>
            <a:off x="7183738" y="1659240"/>
            <a:ext cx="3504243" cy="3249042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629" y="5694134"/>
            <a:ext cx="6287352" cy="8312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722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80201" y="188640"/>
            <a:ext cx="2519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D47D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DONE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5305" y="1000720"/>
            <a:ext cx="10441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3.ResNet50 model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17320" y="1012908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Classification report</a:t>
            </a:r>
          </a:p>
          <a:p>
            <a:r>
              <a:rPr lang="en-IN" dirty="0"/>
              <a:t>Training Accuracy 99%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67834" y="5301208"/>
            <a:ext cx="331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Testing Accuracy : 80%</a:t>
            </a:r>
          </a:p>
        </p:txBody>
      </p:sp>
      <p:pic>
        <p:nvPicPr>
          <p:cNvPr id="11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215305" y="1843123"/>
            <a:ext cx="3622931" cy="2881276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 rotWithShape="1">
          <a:blip r:embed="rId3"/>
          <a:srcRect l="1481" t="-753" r="521" b="496"/>
          <a:stretch/>
        </p:blipFill>
        <p:spPr bwMode="auto">
          <a:xfrm>
            <a:off x="4058565" y="1751245"/>
            <a:ext cx="3082329" cy="30526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/>
          <p:cNvPicPr/>
          <p:nvPr/>
        </p:nvPicPr>
        <p:blipFill>
          <a:blip r:embed="rId4"/>
          <a:stretch>
            <a:fillRect/>
          </a:stretch>
        </p:blipFill>
        <p:spPr>
          <a:xfrm>
            <a:off x="7323350" y="1751244"/>
            <a:ext cx="3333115" cy="3052686"/>
          </a:xfrm>
          <a:prstGeom prst="rect">
            <a:avLst/>
          </a:prstGeom>
        </p:spPr>
      </p:pic>
      <p:pic>
        <p:nvPicPr>
          <p:cNvPr id="19" name="Picture 18"/>
          <p:cNvPicPr/>
          <p:nvPr/>
        </p:nvPicPr>
        <p:blipFill>
          <a:blip r:embed="rId5"/>
          <a:stretch>
            <a:fillRect/>
          </a:stretch>
        </p:blipFill>
        <p:spPr>
          <a:xfrm>
            <a:off x="4823817" y="5670540"/>
            <a:ext cx="5719767" cy="78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9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80201" y="188640"/>
            <a:ext cx="2519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D47D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DONE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5305" y="1000720"/>
            <a:ext cx="10441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4.EfficientNet model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17320" y="1012908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Classification report</a:t>
            </a:r>
          </a:p>
          <a:p>
            <a:r>
              <a:rPr lang="en-IN" dirty="0"/>
              <a:t>Training Accuracy 93%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67834" y="5301208"/>
            <a:ext cx="331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Testing Accuracy : 92%</a:t>
            </a:r>
          </a:p>
        </p:txBody>
      </p:sp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279437" y="1844823"/>
            <a:ext cx="3452226" cy="2879575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3"/>
          <a:stretch>
            <a:fillRect/>
          </a:stretch>
        </p:blipFill>
        <p:spPr>
          <a:xfrm>
            <a:off x="3956844" y="1843122"/>
            <a:ext cx="3099221" cy="3018755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4"/>
          <a:stretch>
            <a:fillRect/>
          </a:stretch>
        </p:blipFill>
        <p:spPr>
          <a:xfrm>
            <a:off x="7293281" y="1843122"/>
            <a:ext cx="3363184" cy="3018755"/>
          </a:xfrm>
          <a:prstGeom prst="rect">
            <a:avLst/>
          </a:prstGeom>
        </p:spPr>
      </p:pic>
      <p:pic>
        <p:nvPicPr>
          <p:cNvPr id="18" name="Picture 17"/>
          <p:cNvPicPr/>
          <p:nvPr/>
        </p:nvPicPr>
        <p:blipFill>
          <a:blip r:embed="rId5"/>
          <a:stretch>
            <a:fillRect/>
          </a:stretch>
        </p:blipFill>
        <p:spPr>
          <a:xfrm>
            <a:off x="4391770" y="5724400"/>
            <a:ext cx="6264695" cy="77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1C0B96-7023-B03A-4853-F4885F5F0A1E}"/>
              </a:ext>
            </a:extLst>
          </p:cNvPr>
          <p:cNvSpPr txBox="1"/>
          <p:nvPr/>
        </p:nvSpPr>
        <p:spPr>
          <a:xfrm>
            <a:off x="7490897" y="188639"/>
            <a:ext cx="3594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D47D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DONE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9321" y="724054"/>
            <a:ext cx="5328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5. CNN model with extra layers.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825" y="720376"/>
            <a:ext cx="4784601" cy="36080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826" y="4300947"/>
            <a:ext cx="4784600" cy="236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2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280201" y="188640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D47D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93" y="1824037"/>
            <a:ext cx="955357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80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0F83F5-4104-4B0E-BAA5-67A387773E07}"/>
              </a:ext>
            </a:extLst>
          </p:cNvPr>
          <p:cNvSpPr txBox="1"/>
          <p:nvPr/>
        </p:nvSpPr>
        <p:spPr>
          <a:xfrm>
            <a:off x="431329" y="836712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CNN Model </a:t>
            </a:r>
            <a:endParaRPr lang="en-IN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04F06D-1A4B-4817-A1D2-8A47A08DA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25" y="764704"/>
            <a:ext cx="6696744" cy="57606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0B19C0-054B-4755-8C12-BE78B0E01904}"/>
              </a:ext>
            </a:extLst>
          </p:cNvPr>
          <p:cNvSpPr txBox="1"/>
          <p:nvPr/>
        </p:nvSpPr>
        <p:spPr>
          <a:xfrm>
            <a:off x="4319761" y="5517232"/>
            <a:ext cx="79208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C00000"/>
                </a:solidFill>
              </a:rPr>
              <a:t>Desired Output</a:t>
            </a:r>
            <a:endParaRPr lang="en-IN" sz="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82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96FB22-8B6D-475F-92D6-F0E71834D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77" y="1592106"/>
            <a:ext cx="6840760" cy="41324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4610A0-305B-4ECC-91A0-4421EB0AC5D0}"/>
              </a:ext>
            </a:extLst>
          </p:cNvPr>
          <p:cNvSpPr txBox="1"/>
          <p:nvPr/>
        </p:nvSpPr>
        <p:spPr>
          <a:xfrm>
            <a:off x="1079401" y="1119457"/>
            <a:ext cx="502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K Fold Validation for CNN Model</a:t>
            </a:r>
            <a:endParaRPr lang="en-IN" u="sn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809410-067F-4195-8C70-C6D7D9010287}"/>
              </a:ext>
            </a:extLst>
          </p:cNvPr>
          <p:cNvSpPr txBox="1"/>
          <p:nvPr/>
        </p:nvSpPr>
        <p:spPr>
          <a:xfrm>
            <a:off x="6335985" y="2420888"/>
            <a:ext cx="5040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91%</a:t>
            </a:r>
            <a:endParaRPr lang="en-IN" sz="105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70E706-512E-476D-A9A4-9518BE1C8643}"/>
              </a:ext>
            </a:extLst>
          </p:cNvPr>
          <p:cNvSpPr/>
          <p:nvPr/>
        </p:nvSpPr>
        <p:spPr>
          <a:xfrm>
            <a:off x="6348658" y="2996952"/>
            <a:ext cx="58714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93%</a:t>
            </a:r>
            <a:endParaRPr lang="en-IN" sz="11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0D1A3C-0681-48E0-92E3-6B65AFE1910E}"/>
              </a:ext>
            </a:extLst>
          </p:cNvPr>
          <p:cNvSpPr/>
          <p:nvPr/>
        </p:nvSpPr>
        <p:spPr>
          <a:xfrm>
            <a:off x="6348658" y="4150084"/>
            <a:ext cx="6463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88%</a:t>
            </a:r>
            <a:endParaRPr lang="en-IN" sz="1200" dirty="0"/>
          </a:p>
          <a:p>
            <a:endParaRPr lang="en-IN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E401C1-25AF-4003-B9A4-2D559F309B79}"/>
              </a:ext>
            </a:extLst>
          </p:cNvPr>
          <p:cNvSpPr/>
          <p:nvPr/>
        </p:nvSpPr>
        <p:spPr>
          <a:xfrm>
            <a:off x="6348658" y="4706466"/>
            <a:ext cx="587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92%</a:t>
            </a:r>
            <a:endParaRPr lang="en-IN" sz="1200" dirty="0"/>
          </a:p>
          <a:p>
            <a:endParaRPr lang="en-IN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5A8E29-6919-4F30-AECD-66A2DEB21C70}"/>
              </a:ext>
            </a:extLst>
          </p:cNvPr>
          <p:cNvSpPr txBox="1"/>
          <p:nvPr/>
        </p:nvSpPr>
        <p:spPr>
          <a:xfrm>
            <a:off x="7495634" y="3442866"/>
            <a:ext cx="24482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Average Accuracy – 91.9%</a:t>
            </a:r>
          </a:p>
          <a:p>
            <a:r>
              <a:rPr lang="en-US" sz="1100" dirty="0"/>
              <a:t>Standard Deviation – 0.0209</a:t>
            </a:r>
          </a:p>
        </p:txBody>
      </p:sp>
    </p:spTree>
    <p:extLst>
      <p:ext uri="{BB962C8B-B14F-4D97-AF65-F5344CB8AC3E}">
        <p14:creationId xmlns:p14="http://schemas.microsoft.com/office/powerpoint/2010/main" val="369866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69" y="764704"/>
            <a:ext cx="8568952" cy="53285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5705" y="6128415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6: 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343020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8064177" y="188640"/>
            <a:ext cx="2418656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>
                <a:solidFill>
                  <a:srgbClr val="D47D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5345" y="908720"/>
            <a:ext cx="8839200" cy="56323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2000" dirty="0">
                <a:latin typeface="Times New Roman"/>
                <a:cs typeface="Times New Roman"/>
              </a:rPr>
              <a:t>Introduction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2000" dirty="0">
                <a:latin typeface="Times New Roman"/>
                <a:cs typeface="Times New Roman"/>
              </a:rPr>
              <a:t>Literature Review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2000" dirty="0">
                <a:latin typeface="Times New Roman"/>
                <a:cs typeface="Times New Roman"/>
              </a:rPr>
              <a:t>Objective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Operational Flow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Done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Future Work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References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27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A313F9-BB8D-44F1-9DB3-B36A5B02C958}"/>
              </a:ext>
            </a:extLst>
          </p:cNvPr>
          <p:cNvSpPr txBox="1"/>
          <p:nvPr/>
        </p:nvSpPr>
        <p:spPr>
          <a:xfrm>
            <a:off x="7416105" y="188640"/>
            <a:ext cx="35948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D47D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 algn="ctr"/>
            <a:endParaRPr lang="en-IN" sz="2400" b="1" dirty="0">
              <a:solidFill>
                <a:srgbClr val="D47D2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7F5B72-1C01-48AA-BB4B-F5D7980AD148}"/>
              </a:ext>
            </a:extLst>
          </p:cNvPr>
          <p:cNvSpPr txBox="1"/>
          <p:nvPr/>
        </p:nvSpPr>
        <p:spPr>
          <a:xfrm>
            <a:off x="287313" y="908720"/>
            <a:ext cx="4658039" cy="9593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and Validation Accuracy</a:t>
            </a:r>
          </a:p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Accuracy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increases quickly and levels off near 97%, showing the model is learning well from the training data.</a:t>
            </a:r>
          </a:p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Accuracy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follows a similar trend, suggesting the model generalizes well and isn't overfitting showing with accuracy of 94%.</a:t>
            </a:r>
          </a:p>
          <a:p>
            <a:pPr>
              <a:lnSpc>
                <a:spcPct val="150000"/>
              </a:lnSpc>
            </a:pPr>
            <a:r>
              <a:rPr lang="en-IN" b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and Validation Loss</a:t>
            </a:r>
            <a:endParaRPr lang="en-US" b="1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Loss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decreases sharply, indicating improved model predictions on the training data.</a:t>
            </a:r>
          </a:p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Loss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decreases, with some fluctuations, showing the model generalizes well without major divergence from the training loss.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48520" y="5702255"/>
            <a:ext cx="4968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5 : Training and Validation Accuracy and Loss after Data Augmentation(Good Fit 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8EC5CDB-4795-716E-15FE-AAFC8CB6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848" y="1019637"/>
            <a:ext cx="5400601" cy="453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35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5305" y="764704"/>
            <a:ext cx="96490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 on New Data: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model to classify an image in the training or validation sets.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    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CBB751A0-C086-8537-ED0A-D79E2B884C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4" t="-65958" r="3676" b="65958"/>
          <a:stretch/>
        </p:blipFill>
        <p:spPr bwMode="auto">
          <a:xfrm>
            <a:off x="1356898" y="-3440177"/>
            <a:ext cx="8493912" cy="741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90650A82-EBA4-E002-7A1B-A840B1882C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7" t="33200" r="3724" b="33201"/>
          <a:stretch/>
        </p:blipFill>
        <p:spPr bwMode="auto">
          <a:xfrm>
            <a:off x="1112682" y="3975448"/>
            <a:ext cx="8982344" cy="24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3C96B3-8FC3-57CE-2B0E-6B8FE2C08745}"/>
              </a:ext>
            </a:extLst>
          </p:cNvPr>
          <p:cNvSpPr txBox="1"/>
          <p:nvPr/>
        </p:nvSpPr>
        <p:spPr>
          <a:xfrm>
            <a:off x="6912049" y="188640"/>
            <a:ext cx="3594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D47D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56231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08193" y="188640"/>
            <a:ext cx="2952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D47D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</a:t>
            </a:r>
            <a:r>
              <a:rPr lang="en-IN" dirty="0"/>
              <a:t> </a:t>
            </a:r>
            <a:r>
              <a:rPr lang="en-IN" sz="2400" b="1" dirty="0">
                <a:solidFill>
                  <a:srgbClr val="D47D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1329" y="1124744"/>
            <a:ext cx="9649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-Deploy in cloud platforms for smooth operations.</a:t>
            </a:r>
          </a:p>
          <a:p>
            <a:endParaRPr lang="en-IN" dirty="0"/>
          </a:p>
          <a:p>
            <a:r>
              <a:rPr lang="en-IN" dirty="0"/>
              <a:t>-Creating UI where farmer can upload image directly and get to know about the disease and treatment plan.</a:t>
            </a:r>
          </a:p>
        </p:txBody>
      </p:sp>
    </p:spTree>
    <p:extLst>
      <p:ext uri="{BB962C8B-B14F-4D97-AF65-F5344CB8AC3E}">
        <p14:creationId xmlns:p14="http://schemas.microsoft.com/office/powerpoint/2010/main" val="295497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24217" y="116632"/>
            <a:ext cx="2255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D47D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Rectangle 2"/>
          <p:cNvSpPr/>
          <p:nvPr/>
        </p:nvSpPr>
        <p:spPr>
          <a:xfrm>
            <a:off x="791369" y="1340768"/>
            <a:ext cx="9433048" cy="4059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C.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Huyen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IN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Introduction to Machine Learning Interviews</a:t>
            </a: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(2021), Self-published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V.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Tuulos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IN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Effective Data Science Infrastructure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(2022), Manning Publications Co.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https://towardsdatascience.com/streamlining-object-detection-with-metaflow-aws-and-weights-biases-b44a14cb2e11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https://github.com/EdIzaguirre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/plant-object-detection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https://www.tensorflow.org/tutorials/images/classification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25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5539" y="1982450"/>
            <a:ext cx="7148684" cy="144655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dirty="0">
                <a:solidFill>
                  <a:srgbClr val="D47D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</a:t>
            </a:r>
            <a:r>
              <a:rPr lang="en-US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>
                <a:solidFill>
                  <a:srgbClr val="D47D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98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60121" y="188640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rgbClr val="D47D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187B90-23F6-4416-A139-0D1D53F1CBCB}"/>
              </a:ext>
            </a:extLst>
          </p:cNvPr>
          <p:cNvSpPr txBox="1"/>
          <p:nvPr/>
        </p:nvSpPr>
        <p:spPr>
          <a:xfrm>
            <a:off x="431329" y="1196752"/>
            <a:ext cx="9433048" cy="5016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Farmers face economic losses every year because of various diseases that can happen to fruit/vegetable growing plants. If farmer can detect these diseases early and apply appropriate treatment then it can save lot of waste and prevent the economic loss.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 is a fundamental task in the field of computer vision, involves identifying and classifying objects within images or videos. From autonomous vehicles to medical imaging, object detection plays a crucial role in various industries.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modern machine learning projects, the complexity of managing data, experiments, and model deployment grows significantly.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approaches often struggle with challenges such as handling large datasets, optimizing model training, and tracking experiments in a reproducible manner.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This project aims to address these challenges by leveraging one powerful tool:  Tensorflow.</a:t>
            </a:r>
          </a:p>
        </p:txBody>
      </p:sp>
    </p:spTree>
    <p:extLst>
      <p:ext uri="{BB962C8B-B14F-4D97-AF65-F5344CB8AC3E}">
        <p14:creationId xmlns:p14="http://schemas.microsoft.com/office/powerpoint/2010/main" val="395424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73CC87C-6BB0-4293-8754-1FBC9756DF5D}"/>
              </a:ext>
            </a:extLst>
          </p:cNvPr>
          <p:cNvSpPr/>
          <p:nvPr/>
        </p:nvSpPr>
        <p:spPr>
          <a:xfrm>
            <a:off x="431329" y="1196752"/>
            <a:ext cx="9289032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 simplifies the management of data science workflows, allowing teams to build and iterate on models more efficiently.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Google provides the cloud infrastructure necessary to scale object detection models, ensuring that training and inference can be performed on large datasets with high computational demands. 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integrating these technologies, the project offers a streamlined, end-to-end solution for object detection.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approach can be done in cloud platforms to improves collaboration, scalability, and experiment management, resulting in faster development cycles and more reliable deployments in real-world applications.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62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54133" y="188640"/>
            <a:ext cx="4524183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rgbClr val="D47D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54F019-708A-454D-8724-F3011E518121}"/>
              </a:ext>
            </a:extLst>
          </p:cNvPr>
          <p:cNvSpPr txBox="1"/>
          <p:nvPr/>
        </p:nvSpPr>
        <p:spPr>
          <a:xfrm>
            <a:off x="647353" y="1772816"/>
            <a:ext cx="9433048" cy="4191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17" y="981912"/>
            <a:ext cx="10373529" cy="489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60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48153" y="188640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rgbClr val="D47D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E75647-CCE4-4FFE-AC42-9FE4E66F335F}"/>
              </a:ext>
            </a:extLst>
          </p:cNvPr>
          <p:cNvSpPr/>
          <p:nvPr/>
        </p:nvSpPr>
        <p:spPr>
          <a:xfrm>
            <a:off x="647353" y="1412776"/>
            <a:ext cx="9944000" cy="4606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400"/>
              </a:spcBef>
              <a:spcAft>
                <a:spcPts val="1400"/>
              </a:spcAf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integration of Tensorflow, Keras and cloud in object detection projects is used to: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1400"/>
              </a:spcBef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 the plant classification effectively, to Enhance classification accuracy, enhancing the capability of feature extraction and representation.</a:t>
            </a:r>
          </a:p>
          <a:p>
            <a:pPr marL="342900" indent="-342900">
              <a:spcBef>
                <a:spcPts val="1400"/>
              </a:spcBef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 efficiency and automation through streamlined workflows and scalable resources.</a:t>
            </a:r>
            <a:endParaRPr lang="en-I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1400"/>
              </a:spcBef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Improved Feature Extraction</a:t>
            </a:r>
            <a:r>
              <a:rPr lang="en-I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To overcome the limitations of conventional machine learning models by leveraging a Convolutional Neural Network (CNN) model that automatically extracts relevant features from plant images for precise disease classification.</a:t>
            </a:r>
          </a:p>
          <a:p>
            <a:pPr marL="342900" indent="-342900">
              <a:spcBef>
                <a:spcPts val="1400"/>
              </a:spcBef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Accurate Disease Identification</a:t>
            </a:r>
            <a:r>
              <a:rPr lang="en-I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To accurately classify different types of diseases affecting plants, such as distinguishing between early blight and late blight in potato plants, enabling targeted treatment</a:t>
            </a: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70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54133" y="188640"/>
            <a:ext cx="4524183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rgbClr val="D47D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OPERATIONAL FLOW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A4E1273-0C92-4300-8B06-B4E181702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2253" y="6040437"/>
            <a:ext cx="327525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 1:  Overview of project flow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0173FF6-2A4A-5E6E-F260-6BA9F2B9C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455" y="937254"/>
            <a:ext cx="9010852" cy="5103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688F4C8-9E91-5171-D70E-8BF62BCFA4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69" r="95313" b="15997"/>
          <a:stretch/>
        </p:blipFill>
        <p:spPr bwMode="auto">
          <a:xfrm>
            <a:off x="9391857" y="5536381"/>
            <a:ext cx="499145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9072289" y="1628800"/>
            <a:ext cx="72008" cy="1440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429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A313F9-BB8D-44F1-9DB3-B36A5B02C958}"/>
              </a:ext>
            </a:extLst>
          </p:cNvPr>
          <p:cNvSpPr txBox="1"/>
          <p:nvPr/>
        </p:nvSpPr>
        <p:spPr>
          <a:xfrm>
            <a:off x="5428798" y="188640"/>
            <a:ext cx="4818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D47D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7F5B72-1C01-48AA-BB4B-F5D7980AD148}"/>
              </a:ext>
            </a:extLst>
          </p:cNvPr>
          <p:cNvSpPr txBox="1"/>
          <p:nvPr/>
        </p:nvSpPr>
        <p:spPr>
          <a:xfrm>
            <a:off x="431329" y="1268760"/>
            <a:ext cx="9713993" cy="4401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</a:t>
            </a:r>
          </a:p>
          <a:p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Windows</a:t>
            </a: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Version 3.7+</a:t>
            </a: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Libraries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TensorFlow 2.x, Keras, NumPy, Matplotlib, TensorFlow Lite</a:t>
            </a: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Platforms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GCP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</a:p>
          <a:p>
            <a:endParaRPr lang="en-IN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1.Model Selection and customization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2.Input Data Handling 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3.Training Framework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4.Model Evaluation and Interface optimization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5.Deployment</a:t>
            </a:r>
          </a:p>
        </p:txBody>
      </p:sp>
    </p:spTree>
    <p:extLst>
      <p:ext uri="{BB962C8B-B14F-4D97-AF65-F5344CB8AC3E}">
        <p14:creationId xmlns:p14="http://schemas.microsoft.com/office/powerpoint/2010/main" val="3042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344097" y="188640"/>
            <a:ext cx="32922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rgbClr val="D47D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IN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43297" y="810750"/>
            <a:ext cx="396044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Plant Dataset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39152 images with 21 different types of classes of plants.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Data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80% of Total data will be 31,319 images for training.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Data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20% of total data will be 7,833 images for validation</a:t>
            </a:r>
            <a:r>
              <a:rPr lang="en-IN" dirty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 flipH="1">
            <a:off x="5399879" y="5888754"/>
            <a:ext cx="5236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Fig 2 :Visualizing the first 12 images of different classes         using MatPlotLib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705" y="997545"/>
            <a:ext cx="4103738" cy="423165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443" y="817695"/>
            <a:ext cx="2880320" cy="49742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659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23289</TotalTime>
  <Words>905</Words>
  <Application>Microsoft Office PowerPoint</Application>
  <PresentationFormat>Custom</PresentationFormat>
  <Paragraphs>186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Bell MT</vt:lpstr>
      <vt:lpstr>Sabon LT Std</vt:lpstr>
      <vt:lpstr>Times New Roman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MAHE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MAHE</dc:creator>
  <cp:lastModifiedBy>Sufiya Taranum - 241058038 - MSISMPL</cp:lastModifiedBy>
  <cp:revision>956</cp:revision>
  <dcterms:created xsi:type="dcterms:W3CDTF">2007-08-14T09:37:21Z</dcterms:created>
  <dcterms:modified xsi:type="dcterms:W3CDTF">2025-04-22T08:37:39Z</dcterms:modified>
</cp:coreProperties>
</file>